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Open Sauce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Medium" charset="1" panose="00000600000000000000"/>
      <p:regular r:id="rId27"/>
    </p:embeddedFont>
    <p:embeddedFont>
      <p:font typeface="Open Sauce Bold" charset="1" panose="00000800000000000000"/>
      <p:regular r:id="rId28"/>
    </p:embeddedFont>
    <p:embeddedFont>
      <p:font typeface="Rubik One" charset="1" panose="02000604000000020004"/>
      <p:regular r:id="rId29"/>
    </p:embeddedFon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  <p:embeddedFont>
      <p:font typeface="Open Sauce Semi-Bold" charset="1" panose="000007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0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0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0.gif" Type="http://schemas.openxmlformats.org/officeDocument/2006/relationships/image"/><Relationship Id="rId4" Target="../media/image26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0.gif" Type="http://schemas.openxmlformats.org/officeDocument/2006/relationships/image"/><Relationship Id="rId4" Target="../media/image28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0.gif" Type="http://schemas.openxmlformats.org/officeDocument/2006/relationships/image"/><Relationship Id="rId4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0.gif" Type="http://schemas.openxmlformats.org/officeDocument/2006/relationships/image"/><Relationship Id="rId4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0.gif" Type="http://schemas.openxmlformats.org/officeDocument/2006/relationships/image"/><Relationship Id="rId4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gif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99999">
            <a:off x="3004531" y="8466421"/>
            <a:ext cx="164705" cy="164705"/>
          </a:xfrm>
          <a:custGeom>
            <a:avLst/>
            <a:gdLst/>
            <a:ahLst/>
            <a:cxnLst/>
            <a:rect r="r" b="b" t="t" l="l"/>
            <a:pathLst>
              <a:path h="164705" w="164705">
                <a:moveTo>
                  <a:pt x="0" y="0"/>
                </a:moveTo>
                <a:lnTo>
                  <a:pt x="164704" y="0"/>
                </a:lnTo>
                <a:lnTo>
                  <a:pt x="164704" y="164705"/>
                </a:lnTo>
                <a:lnTo>
                  <a:pt x="0" y="164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33434" y="1662464"/>
            <a:ext cx="5725866" cy="8005935"/>
            <a:chOff x="0" y="0"/>
            <a:chExt cx="524244" cy="733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4244" cy="733000"/>
            </a:xfrm>
            <a:custGeom>
              <a:avLst/>
              <a:gdLst/>
              <a:ahLst/>
              <a:cxnLst/>
              <a:rect r="r" b="b" t="t" l="l"/>
              <a:pathLst>
                <a:path h="733000" w="524244">
                  <a:moveTo>
                    <a:pt x="0" y="0"/>
                  </a:moveTo>
                  <a:lnTo>
                    <a:pt x="524244" y="0"/>
                  </a:lnTo>
                  <a:lnTo>
                    <a:pt x="524244" y="733000"/>
                  </a:lnTo>
                  <a:lnTo>
                    <a:pt x="0" y="733000"/>
                  </a:lnTo>
                  <a:close/>
                </a:path>
              </a:pathLst>
            </a:custGeom>
            <a:blipFill>
              <a:blip r:embed="rId4"/>
              <a:stretch>
                <a:fillRect l="-5928" t="0" r="-5928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227649" y="2373981"/>
            <a:ext cx="236909" cy="2369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86505" y="2373981"/>
            <a:ext cx="236909" cy="2369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58415" y="585153"/>
            <a:ext cx="624468" cy="624468"/>
          </a:xfrm>
          <a:custGeom>
            <a:avLst/>
            <a:gdLst/>
            <a:ahLst/>
            <a:cxnLst/>
            <a:rect r="r" b="b" t="t" l="l"/>
            <a:pathLst>
              <a:path h="624468" w="624468">
                <a:moveTo>
                  <a:pt x="0" y="0"/>
                </a:moveTo>
                <a:lnTo>
                  <a:pt x="624468" y="0"/>
                </a:lnTo>
                <a:lnTo>
                  <a:pt x="624468" y="624468"/>
                </a:lnTo>
                <a:lnTo>
                  <a:pt x="0" y="624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421606"/>
            <a:ext cx="7670073" cy="265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4"/>
              </a:lnSpc>
            </a:pPr>
            <a:r>
              <a:rPr lang="en-US" sz="9152" spc="-411">
                <a:solidFill>
                  <a:srgbClr val="000000"/>
                </a:solidFill>
                <a:latin typeface="Open Sauce Heavy"/>
              </a:rPr>
              <a:t>SOFTWARE</a:t>
            </a:r>
          </a:p>
          <a:p>
            <a:pPr algn="l">
              <a:lnSpc>
                <a:spcPts val="10434"/>
              </a:lnSpc>
            </a:pPr>
            <a:r>
              <a:rPr lang="en-US" sz="9152" spc="-411">
                <a:solidFill>
                  <a:srgbClr val="000000"/>
                </a:solidFill>
                <a:latin typeface="Open Sauce Heavy"/>
              </a:rPr>
              <a:t>REQUIEMENT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13008" y="556578"/>
            <a:ext cx="5725866" cy="29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7"/>
              </a:lnSpc>
            </a:pPr>
            <a:r>
              <a:rPr lang="en-US" sz="1733">
                <a:solidFill>
                  <a:srgbClr val="000000"/>
                </a:solidFill>
                <a:latin typeface="Open Sauce"/>
              </a:rPr>
              <a:t>Project Requirement for Travels Agency Software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0760" y="8403735"/>
            <a:ext cx="1689660" cy="261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2"/>
              </a:lnSpc>
            </a:pPr>
            <a:r>
              <a:rPr lang="en-US" sz="1537">
                <a:solidFill>
                  <a:srgbClr val="000000"/>
                </a:solidFill>
                <a:latin typeface="Open Sauce Medium"/>
              </a:rPr>
              <a:t>Explore </a:t>
            </a:r>
            <a:r>
              <a:rPr lang="en-US" sz="1537">
                <a:solidFill>
                  <a:srgbClr val="000000"/>
                </a:solidFill>
                <a:latin typeface="Open Sauce Medium"/>
              </a:rPr>
              <a:t>Now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8682" y="726757"/>
            <a:ext cx="195177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uce Medium"/>
              </a:rPr>
              <a:t>Oddesy Travels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0649" y="5617806"/>
            <a:ext cx="5945575" cy="122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366">
                <a:solidFill>
                  <a:srgbClr val="000000"/>
                </a:solidFill>
                <a:latin typeface="Open Sauce"/>
              </a:rPr>
              <a:t>Revolutionizing Travel Planning with Innovative Technology and Personalized Solutions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34050" y="6250217"/>
            <a:ext cx="7219899" cy="3520657"/>
          </a:xfrm>
          <a:custGeom>
            <a:avLst/>
            <a:gdLst/>
            <a:ahLst/>
            <a:cxnLst/>
            <a:rect r="r" b="b" t="t" l="l"/>
            <a:pathLst>
              <a:path h="3520657" w="7219899">
                <a:moveTo>
                  <a:pt x="0" y="0"/>
                </a:moveTo>
                <a:lnTo>
                  <a:pt x="7219900" y="0"/>
                </a:lnTo>
                <a:lnTo>
                  <a:pt x="7219900" y="3520658"/>
                </a:lnTo>
                <a:lnTo>
                  <a:pt x="0" y="3520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14888" y="5253451"/>
            <a:ext cx="41395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UC 2: Purchase Plan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662348" y="1625040"/>
            <a:ext cx="6963304" cy="3695087"/>
          </a:xfrm>
          <a:custGeom>
            <a:avLst/>
            <a:gdLst/>
            <a:ahLst/>
            <a:cxnLst/>
            <a:rect r="r" b="b" t="t" l="l"/>
            <a:pathLst>
              <a:path h="3695087" w="6963304">
                <a:moveTo>
                  <a:pt x="0" y="0"/>
                </a:moveTo>
                <a:lnTo>
                  <a:pt x="6963304" y="0"/>
                </a:lnTo>
                <a:lnTo>
                  <a:pt x="6963304" y="3695086"/>
                </a:lnTo>
                <a:lnTo>
                  <a:pt x="0" y="3695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14888" y="761656"/>
            <a:ext cx="61986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UC 1: Users Viewing Packages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400000">
            <a:off x="1348770" y="564750"/>
            <a:ext cx="400738" cy="10408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400000">
            <a:off x="1348770" y="5113034"/>
            <a:ext cx="400738" cy="104087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31000" y="5763731"/>
            <a:ext cx="8026000" cy="4105454"/>
          </a:xfrm>
          <a:custGeom>
            <a:avLst/>
            <a:gdLst/>
            <a:ahLst/>
            <a:cxnLst/>
            <a:rect r="r" b="b" t="t" l="l"/>
            <a:pathLst>
              <a:path h="4105454" w="8026000">
                <a:moveTo>
                  <a:pt x="0" y="0"/>
                </a:moveTo>
                <a:lnTo>
                  <a:pt x="8026000" y="0"/>
                </a:lnTo>
                <a:lnTo>
                  <a:pt x="8026000" y="4105454"/>
                </a:lnTo>
                <a:lnTo>
                  <a:pt x="0" y="4105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6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7441" y="5076825"/>
            <a:ext cx="77548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UC 4: Book Flight and Transportation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524669" y="1543960"/>
            <a:ext cx="9238662" cy="3341138"/>
          </a:xfrm>
          <a:custGeom>
            <a:avLst/>
            <a:gdLst/>
            <a:ahLst/>
            <a:cxnLst/>
            <a:rect r="r" b="b" t="t" l="l"/>
            <a:pathLst>
              <a:path h="3341138" w="9238662">
                <a:moveTo>
                  <a:pt x="0" y="0"/>
                </a:moveTo>
                <a:lnTo>
                  <a:pt x="9238662" y="0"/>
                </a:lnTo>
                <a:lnTo>
                  <a:pt x="9238662" y="3341138"/>
                </a:lnTo>
                <a:lnTo>
                  <a:pt x="0" y="3341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17441" y="705167"/>
            <a:ext cx="41632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UC 3: Apply Coupon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400000">
            <a:off x="1137788" y="564750"/>
            <a:ext cx="400738" cy="10408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400000">
            <a:off x="1137788" y="4879919"/>
            <a:ext cx="400738" cy="104087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8397" y="6242151"/>
            <a:ext cx="7631206" cy="3451811"/>
          </a:xfrm>
          <a:custGeom>
            <a:avLst/>
            <a:gdLst/>
            <a:ahLst/>
            <a:cxnLst/>
            <a:rect r="r" b="b" t="t" l="l"/>
            <a:pathLst>
              <a:path h="3451811" w="7631206">
                <a:moveTo>
                  <a:pt x="0" y="0"/>
                </a:moveTo>
                <a:lnTo>
                  <a:pt x="7631206" y="0"/>
                </a:lnTo>
                <a:lnTo>
                  <a:pt x="7631206" y="3451811"/>
                </a:lnTo>
                <a:lnTo>
                  <a:pt x="0" y="345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2" r="0" b="-3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3215" y="5333683"/>
            <a:ext cx="89131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UC 6: Admin View and Accept/Delete Plans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1348770" y="5136776"/>
            <a:ext cx="400738" cy="104087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539932" y="1923101"/>
            <a:ext cx="9208137" cy="3220399"/>
          </a:xfrm>
          <a:custGeom>
            <a:avLst/>
            <a:gdLst/>
            <a:ahLst/>
            <a:cxnLst/>
            <a:rect r="r" b="b" t="t" l="l"/>
            <a:pathLst>
              <a:path h="3220399" w="9208137">
                <a:moveTo>
                  <a:pt x="0" y="0"/>
                </a:moveTo>
                <a:lnTo>
                  <a:pt x="9208136" y="0"/>
                </a:lnTo>
                <a:lnTo>
                  <a:pt x="9208136" y="3220399"/>
                </a:lnTo>
                <a:lnTo>
                  <a:pt x="0" y="3220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13215" y="705167"/>
            <a:ext cx="34972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UC 5: Book Hotel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1348770" y="564750"/>
            <a:ext cx="400738" cy="104087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76109" y="6426832"/>
            <a:ext cx="8061010" cy="2831468"/>
          </a:xfrm>
          <a:custGeom>
            <a:avLst/>
            <a:gdLst/>
            <a:ahLst/>
            <a:cxnLst/>
            <a:rect r="r" b="b" t="t" l="l"/>
            <a:pathLst>
              <a:path h="2831468" w="8061010">
                <a:moveTo>
                  <a:pt x="0" y="0"/>
                </a:moveTo>
                <a:lnTo>
                  <a:pt x="8061010" y="0"/>
                </a:lnTo>
                <a:lnTo>
                  <a:pt x="8061010" y="2831468"/>
                </a:lnTo>
                <a:lnTo>
                  <a:pt x="0" y="2831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86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0446" y="5500192"/>
            <a:ext cx="139374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UC 8: Admin View, Edit, Delete Registered Tour Guide’s Information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971884" y="5303285"/>
            <a:ext cx="400738" cy="104087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3837868" y="1906284"/>
            <a:ext cx="10612263" cy="3317683"/>
          </a:xfrm>
          <a:custGeom>
            <a:avLst/>
            <a:gdLst/>
            <a:ahLst/>
            <a:cxnLst/>
            <a:rect r="r" b="b" t="t" l="l"/>
            <a:pathLst>
              <a:path h="3317683" w="10612263">
                <a:moveTo>
                  <a:pt x="0" y="0"/>
                </a:moveTo>
                <a:lnTo>
                  <a:pt x="10612264" y="0"/>
                </a:lnTo>
                <a:lnTo>
                  <a:pt x="10612264" y="3317683"/>
                </a:lnTo>
                <a:lnTo>
                  <a:pt x="0" y="3317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63" r="0" b="-58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0446" y="962025"/>
            <a:ext cx="104976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UC 7: Admin View and Edit Booked Hotels of Users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971884" y="765119"/>
            <a:ext cx="400738" cy="104087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0191" y="658892"/>
            <a:ext cx="4335063" cy="65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23"/>
              </a:lnSpc>
              <a:spcBef>
                <a:spcPct val="0"/>
              </a:spcBef>
            </a:pPr>
            <a:r>
              <a:rPr lang="en-US" sz="3731">
                <a:solidFill>
                  <a:srgbClr val="000000"/>
                </a:solidFill>
                <a:latin typeface="Canva Sans Bold"/>
              </a:rPr>
              <a:t>Use-Case Diagram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908204" y="1753529"/>
            <a:ext cx="10962380" cy="7968734"/>
          </a:xfrm>
          <a:custGeom>
            <a:avLst/>
            <a:gdLst/>
            <a:ahLst/>
            <a:cxnLst/>
            <a:rect r="r" b="b" t="t" l="l"/>
            <a:pathLst>
              <a:path h="7968734" w="10962380">
                <a:moveTo>
                  <a:pt x="0" y="0"/>
                </a:moveTo>
                <a:lnTo>
                  <a:pt x="10962379" y="0"/>
                </a:lnTo>
                <a:lnTo>
                  <a:pt x="10962379" y="7968734"/>
                </a:lnTo>
                <a:lnTo>
                  <a:pt x="0" y="7968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43" r="0" b="-6421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758217" y="544539"/>
            <a:ext cx="372804" cy="96832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22322" y="4194659"/>
            <a:ext cx="11243355" cy="170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72"/>
              </a:lnSpc>
              <a:spcBef>
                <a:spcPct val="0"/>
              </a:spcBef>
            </a:pPr>
            <a:r>
              <a:rPr lang="en-US" sz="9980" spc="-449">
                <a:solidFill>
                  <a:srgbClr val="000000"/>
                </a:solidFill>
                <a:latin typeface="Open Sauce Bold"/>
              </a:rPr>
              <a:t>Data Flow Diagram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863" y="716466"/>
            <a:ext cx="2576246" cy="624468"/>
            <a:chOff x="0" y="0"/>
            <a:chExt cx="3434995" cy="83262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589" y="2134463"/>
            <a:ext cx="15685711" cy="6037519"/>
          </a:xfrm>
          <a:custGeom>
            <a:avLst/>
            <a:gdLst/>
            <a:ahLst/>
            <a:cxnLst/>
            <a:rect r="r" b="b" t="t" l="l"/>
            <a:pathLst>
              <a:path h="6037519" w="15685711">
                <a:moveTo>
                  <a:pt x="0" y="0"/>
                </a:moveTo>
                <a:lnTo>
                  <a:pt x="15685711" y="0"/>
                </a:lnTo>
                <a:lnTo>
                  <a:pt x="15685711" y="6037519"/>
                </a:lnTo>
                <a:lnTo>
                  <a:pt x="0" y="603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1054" y="743938"/>
            <a:ext cx="4543134" cy="569524"/>
            <a:chOff x="0" y="0"/>
            <a:chExt cx="6057513" cy="7593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590054" y="-85725"/>
              <a:ext cx="4467459" cy="845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36"/>
                </a:lnSpc>
                <a:spcBef>
                  <a:spcPct val="0"/>
                </a:spcBef>
              </a:pPr>
              <a:r>
                <a:rPr lang="en-US" sz="3740">
                  <a:solidFill>
                    <a:srgbClr val="000000"/>
                  </a:solidFill>
                  <a:latin typeface="Canva Sans Bold"/>
                </a:rPr>
                <a:t>Level-0 DFD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5400000">
              <a:off x="531074" y="-436630"/>
              <a:ext cx="664922" cy="1727069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02216" y="1593163"/>
            <a:ext cx="11733558" cy="8035442"/>
          </a:xfrm>
          <a:custGeom>
            <a:avLst/>
            <a:gdLst/>
            <a:ahLst/>
            <a:cxnLst/>
            <a:rect r="r" b="b" t="t" l="l"/>
            <a:pathLst>
              <a:path h="8035442" w="11733558">
                <a:moveTo>
                  <a:pt x="0" y="0"/>
                </a:moveTo>
                <a:lnTo>
                  <a:pt x="11733558" y="0"/>
                </a:lnTo>
                <a:lnTo>
                  <a:pt x="11733558" y="8035442"/>
                </a:lnTo>
                <a:lnTo>
                  <a:pt x="0" y="803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0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5278" y="743938"/>
            <a:ext cx="4321578" cy="569524"/>
            <a:chOff x="0" y="0"/>
            <a:chExt cx="5762104" cy="7593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94645" y="-85725"/>
              <a:ext cx="4467459" cy="845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36"/>
                </a:lnSpc>
                <a:spcBef>
                  <a:spcPct val="0"/>
                </a:spcBef>
              </a:pPr>
              <a:r>
                <a:rPr lang="en-US" sz="3740">
                  <a:solidFill>
                    <a:srgbClr val="000000"/>
                  </a:solidFill>
                  <a:latin typeface="Canva Sans Bold"/>
                </a:rPr>
                <a:t>Level-1 DFD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5400000">
              <a:off x="475707" y="-393824"/>
              <a:ext cx="595600" cy="154701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10013" y="2361441"/>
            <a:ext cx="6031550" cy="5496159"/>
            <a:chOff x="0" y="0"/>
            <a:chExt cx="934445" cy="851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4445" cy="851499"/>
            </a:xfrm>
            <a:custGeom>
              <a:avLst/>
              <a:gdLst/>
              <a:ahLst/>
              <a:cxnLst/>
              <a:rect r="r" b="b" t="t" l="l"/>
              <a:pathLst>
                <a:path h="851499" w="934445">
                  <a:moveTo>
                    <a:pt x="0" y="0"/>
                  </a:moveTo>
                  <a:lnTo>
                    <a:pt x="934445" y="0"/>
                  </a:lnTo>
                  <a:lnTo>
                    <a:pt x="934445" y="851499"/>
                  </a:lnTo>
                  <a:lnTo>
                    <a:pt x="0" y="851499"/>
                  </a:lnTo>
                  <a:close/>
                </a:path>
              </a:pathLst>
            </a:custGeom>
            <a:blipFill>
              <a:blip r:embed="rId2"/>
              <a:stretch>
                <a:fillRect l="-18411" t="0" r="-18411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110013" y="6395527"/>
            <a:ext cx="3984598" cy="1462074"/>
            <a:chOff x="0" y="0"/>
            <a:chExt cx="1049441" cy="3850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9441" cy="385073"/>
            </a:xfrm>
            <a:custGeom>
              <a:avLst/>
              <a:gdLst/>
              <a:ahLst/>
              <a:cxnLst/>
              <a:rect r="r" b="b" t="t" l="l"/>
              <a:pathLst>
                <a:path h="385073" w="1049441">
                  <a:moveTo>
                    <a:pt x="0" y="0"/>
                  </a:moveTo>
                  <a:lnTo>
                    <a:pt x="1049441" y="0"/>
                  </a:lnTo>
                  <a:lnTo>
                    <a:pt x="1049441" y="385073"/>
                  </a:lnTo>
                  <a:lnTo>
                    <a:pt x="0" y="385073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49441" cy="423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88265" y="6698474"/>
            <a:ext cx="856179" cy="85617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C52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562426" y="6884178"/>
            <a:ext cx="507856" cy="484771"/>
          </a:xfrm>
          <a:custGeom>
            <a:avLst/>
            <a:gdLst/>
            <a:ahLst/>
            <a:cxnLst/>
            <a:rect r="r" b="b" t="t" l="l"/>
            <a:pathLst>
              <a:path h="484771" w="507856">
                <a:moveTo>
                  <a:pt x="0" y="0"/>
                </a:moveTo>
                <a:lnTo>
                  <a:pt x="507856" y="0"/>
                </a:lnTo>
                <a:lnTo>
                  <a:pt x="507856" y="484772"/>
                </a:lnTo>
                <a:lnTo>
                  <a:pt x="0" y="484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264544" y="2556454"/>
            <a:ext cx="236909" cy="236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23400" y="2556454"/>
            <a:ext cx="236909" cy="2369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699999">
            <a:off x="3269361" y="8904735"/>
            <a:ext cx="149970" cy="149970"/>
          </a:xfrm>
          <a:custGeom>
            <a:avLst/>
            <a:gdLst/>
            <a:ahLst/>
            <a:cxnLst/>
            <a:rect r="r" b="b" t="t" l="l"/>
            <a:pathLst>
              <a:path h="149970" w="149970">
                <a:moveTo>
                  <a:pt x="0" y="0"/>
                </a:moveTo>
                <a:lnTo>
                  <a:pt x="149971" y="0"/>
                </a:lnTo>
                <a:lnTo>
                  <a:pt x="149971" y="149970"/>
                </a:lnTo>
                <a:lnTo>
                  <a:pt x="0" y="14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028700" y="2684433"/>
            <a:ext cx="649224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604141" y="6734215"/>
            <a:ext cx="282237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FFFFFF"/>
                </a:solidFill>
                <a:latin typeface="Open Sauce Semi-Bold"/>
              </a:rPr>
              <a:t>Meet in the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42">
                <a:solidFill>
                  <a:srgbClr val="FFFFFF"/>
                </a:solidFill>
                <a:latin typeface="Open Sauce Semi-Bold"/>
              </a:rPr>
              <a:t>Future With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572955"/>
            <a:ext cx="8283947" cy="1101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090" spc="-409">
                <a:solidFill>
                  <a:srgbClr val="000000"/>
                </a:solidFill>
                <a:latin typeface="Open Sauce Bold"/>
              </a:rPr>
              <a:t>Conclusion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5744" y="3377110"/>
            <a:ext cx="66215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Customer-Centric Approach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1916" y="4193021"/>
            <a:ext cx="51369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Functional Highlights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1916" y="4996622"/>
            <a:ext cx="54367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User Experience Focus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81916" y="5796087"/>
            <a:ext cx="77154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Robust Technological Foundation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1916" y="6458308"/>
            <a:ext cx="63179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Collaborative Partnerships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1916" y="7231121"/>
            <a:ext cx="67075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Customer Trust and Security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1916" y="8049636"/>
            <a:ext cx="56941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Invitation to Experience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30157" y="6399304"/>
            <a:ext cx="236909" cy="2369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389014" y="6399304"/>
            <a:ext cx="236909" cy="2369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17EB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4213" y="595181"/>
            <a:ext cx="624468" cy="624468"/>
          </a:xfrm>
          <a:custGeom>
            <a:avLst/>
            <a:gdLst/>
            <a:ahLst/>
            <a:cxnLst/>
            <a:rect r="r" b="b" t="t" l="l"/>
            <a:pathLst>
              <a:path h="624468" w="624468">
                <a:moveTo>
                  <a:pt x="0" y="0"/>
                </a:moveTo>
                <a:lnTo>
                  <a:pt x="624469" y="0"/>
                </a:lnTo>
                <a:lnTo>
                  <a:pt x="624469" y="624468"/>
                </a:lnTo>
                <a:lnTo>
                  <a:pt x="0" y="6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03187" y="749079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9446" y="4142244"/>
            <a:ext cx="9869108" cy="206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13"/>
              </a:lnSpc>
            </a:pPr>
            <a:r>
              <a:rPr lang="en-US" sz="14046" spc="-632">
                <a:solidFill>
                  <a:srgbClr val="000000"/>
                </a:solidFill>
                <a:latin typeface="Rubik One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8682" y="726757"/>
            <a:ext cx="195177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uce Medium"/>
              </a:rPr>
              <a:t>Oddesy Travels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521320" y="-169464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529456" y="8925985"/>
            <a:ext cx="664629" cy="664629"/>
          </a:xfrm>
          <a:custGeom>
            <a:avLst/>
            <a:gdLst/>
            <a:ahLst/>
            <a:cxnLst/>
            <a:rect r="r" b="b" t="t" l="l"/>
            <a:pathLst>
              <a:path h="664629" w="664629">
                <a:moveTo>
                  <a:pt x="0" y="0"/>
                </a:moveTo>
                <a:lnTo>
                  <a:pt x="664630" y="0"/>
                </a:lnTo>
                <a:lnTo>
                  <a:pt x="664630" y="664630"/>
                </a:lnTo>
                <a:lnTo>
                  <a:pt x="0" y="66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59909"/>
            <a:ext cx="5886450" cy="7398391"/>
            <a:chOff x="0" y="0"/>
            <a:chExt cx="622927" cy="7829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2927" cy="782926"/>
            </a:xfrm>
            <a:custGeom>
              <a:avLst/>
              <a:gdLst/>
              <a:ahLst/>
              <a:cxnLst/>
              <a:rect r="r" b="b" t="t" l="l"/>
              <a:pathLst>
                <a:path h="782926" w="622927">
                  <a:moveTo>
                    <a:pt x="0" y="0"/>
                  </a:moveTo>
                  <a:lnTo>
                    <a:pt x="622927" y="0"/>
                  </a:lnTo>
                  <a:lnTo>
                    <a:pt x="622927" y="782926"/>
                  </a:lnTo>
                  <a:lnTo>
                    <a:pt x="0" y="782926"/>
                  </a:lnTo>
                  <a:close/>
                </a:path>
              </a:pathLst>
            </a:custGeom>
            <a:blipFill>
              <a:blip r:embed="rId4"/>
              <a:stretch>
                <a:fillRect l="-274" t="0" r="-274" b="0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705286" y="8689077"/>
            <a:ext cx="236909" cy="2369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69872" y="8689077"/>
            <a:ext cx="236909" cy="2369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699999">
            <a:off x="11645404" y="2464958"/>
            <a:ext cx="149970" cy="149970"/>
          </a:xfrm>
          <a:custGeom>
            <a:avLst/>
            <a:gdLst/>
            <a:ahLst/>
            <a:cxnLst/>
            <a:rect r="r" b="b" t="t" l="l"/>
            <a:pathLst>
              <a:path h="149970" w="149970">
                <a:moveTo>
                  <a:pt x="0" y="0"/>
                </a:moveTo>
                <a:lnTo>
                  <a:pt x="149970" y="0"/>
                </a:lnTo>
                <a:lnTo>
                  <a:pt x="149970" y="149970"/>
                </a:lnTo>
                <a:lnTo>
                  <a:pt x="0" y="14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02451" y="1859074"/>
            <a:ext cx="6691634" cy="1263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0"/>
              </a:lnSpc>
            </a:pPr>
            <a:r>
              <a:rPr lang="en-US" sz="9056" spc="-407">
                <a:solidFill>
                  <a:srgbClr val="000000"/>
                </a:solidFill>
                <a:latin typeface="Open Sauce Heavy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8682" y="726757"/>
            <a:ext cx="195177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uce Medium"/>
              </a:rPr>
              <a:t>Oddesy Travels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12320" y="4242750"/>
            <a:ext cx="9146980" cy="131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The Odyssey Travel website is designed to provide a comprehensive and user-friendly platform for individuals to plan and book their travel experiences.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54213" y="595181"/>
            <a:ext cx="624468" cy="624468"/>
          </a:xfrm>
          <a:custGeom>
            <a:avLst/>
            <a:gdLst/>
            <a:ahLst/>
            <a:cxnLst/>
            <a:rect r="r" b="b" t="t" l="l"/>
            <a:pathLst>
              <a:path h="624468" w="624468">
                <a:moveTo>
                  <a:pt x="0" y="0"/>
                </a:moveTo>
                <a:lnTo>
                  <a:pt x="624469" y="0"/>
                </a:lnTo>
                <a:lnTo>
                  <a:pt x="624469" y="624468"/>
                </a:lnTo>
                <a:lnTo>
                  <a:pt x="0" y="624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55010" y="1049973"/>
            <a:ext cx="5902201" cy="8569467"/>
          </a:xfrm>
          <a:custGeom>
            <a:avLst/>
            <a:gdLst/>
            <a:ahLst/>
            <a:cxnLst/>
            <a:rect r="r" b="b" t="t" l="l"/>
            <a:pathLst>
              <a:path h="8569467" w="5902201">
                <a:moveTo>
                  <a:pt x="0" y="0"/>
                </a:moveTo>
                <a:lnTo>
                  <a:pt x="5902201" y="0"/>
                </a:lnTo>
                <a:lnTo>
                  <a:pt x="5902201" y="8569467"/>
                </a:lnTo>
                <a:lnTo>
                  <a:pt x="0" y="856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6" r="0" b="-16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8682" y="726757"/>
            <a:ext cx="195177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uce Medium"/>
              </a:rPr>
              <a:t>Oddesy Travels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54213" y="595181"/>
            <a:ext cx="624468" cy="624468"/>
          </a:xfrm>
          <a:custGeom>
            <a:avLst/>
            <a:gdLst/>
            <a:ahLst/>
            <a:cxnLst/>
            <a:rect r="r" b="b" t="t" l="l"/>
            <a:pathLst>
              <a:path h="624468" w="624468">
                <a:moveTo>
                  <a:pt x="0" y="0"/>
                </a:moveTo>
                <a:lnTo>
                  <a:pt x="624469" y="0"/>
                </a:lnTo>
                <a:lnTo>
                  <a:pt x="624469" y="624468"/>
                </a:lnTo>
                <a:lnTo>
                  <a:pt x="0" y="62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592172"/>
            <a:ext cx="9583335" cy="117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9"/>
              </a:lnSpc>
            </a:pPr>
            <a:r>
              <a:rPr lang="en-US" sz="7999" spc="-359">
                <a:solidFill>
                  <a:srgbClr val="000000"/>
                </a:solidFill>
                <a:latin typeface="Open Sauce Bold"/>
              </a:rPr>
              <a:t>Goals and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2286" y="3424781"/>
            <a:ext cx="7559988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Provide a wide range of travel packages to cater to diverse preferences and budgets.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2286" y="5773351"/>
            <a:ext cx="7559988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Enhance user experience through a responsive and intuitive interface.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2286" y="6939561"/>
            <a:ext cx="7559988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Support local economies by connecting travelers with local service providers.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2286" y="8136853"/>
            <a:ext cx="7559988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Promote cultural exchange and responsible tourism.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2286" y="4599871"/>
            <a:ext cx="7559988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Offer easy-to-use tools for booking transportation and accommodations.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62212" y="3551455"/>
            <a:ext cx="236909" cy="236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2212" y="4724663"/>
            <a:ext cx="236909" cy="2369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62212" y="5895022"/>
            <a:ext cx="236909" cy="23690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62212" y="7065380"/>
            <a:ext cx="236909" cy="23690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62212" y="8235739"/>
            <a:ext cx="236909" cy="23690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8682" y="726757"/>
            <a:ext cx="195177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uce Medium"/>
              </a:rPr>
              <a:t>Oddesy Travels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5591" y="4503790"/>
            <a:ext cx="14796819" cy="133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4"/>
              </a:lnSpc>
            </a:pPr>
            <a:r>
              <a:rPr lang="en-US" sz="9152" spc="-411">
                <a:solidFill>
                  <a:srgbClr val="000000"/>
                </a:solidFill>
                <a:latin typeface="Rubik One"/>
              </a:rPr>
              <a:t>SYSTEM REQUIREMENTS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54213" y="595181"/>
            <a:ext cx="624468" cy="624468"/>
          </a:xfrm>
          <a:custGeom>
            <a:avLst/>
            <a:gdLst/>
            <a:ahLst/>
            <a:cxnLst/>
            <a:rect r="r" b="b" t="t" l="l"/>
            <a:pathLst>
              <a:path h="624468" w="624468">
                <a:moveTo>
                  <a:pt x="0" y="0"/>
                </a:moveTo>
                <a:lnTo>
                  <a:pt x="624469" y="0"/>
                </a:lnTo>
                <a:lnTo>
                  <a:pt x="624469" y="624468"/>
                </a:lnTo>
                <a:lnTo>
                  <a:pt x="0" y="62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0496" y="2900718"/>
            <a:ext cx="12457504" cy="7385824"/>
            <a:chOff x="0" y="0"/>
            <a:chExt cx="13289846" cy="78793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89846" cy="7879304"/>
            </a:xfrm>
            <a:custGeom>
              <a:avLst/>
              <a:gdLst/>
              <a:ahLst/>
              <a:cxnLst/>
              <a:rect r="r" b="b" t="t" l="l"/>
              <a:pathLst>
                <a:path h="7879304" w="13289846">
                  <a:moveTo>
                    <a:pt x="0" y="0"/>
                  </a:moveTo>
                  <a:lnTo>
                    <a:pt x="13289846" y="0"/>
                  </a:lnTo>
                  <a:lnTo>
                    <a:pt x="13289846" y="7879304"/>
                  </a:lnTo>
                  <a:lnTo>
                    <a:pt x="0" y="787930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89846" cy="7917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22174" y="899372"/>
            <a:ext cx="4639917" cy="9180872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2103" t="0" r="-2210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32323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678025" y="1735994"/>
            <a:ext cx="9017383" cy="904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7"/>
              </a:lnSpc>
            </a:pPr>
            <a:r>
              <a:rPr lang="en-US" sz="6164" spc="-277">
                <a:solidFill>
                  <a:srgbClr val="000000"/>
                </a:solidFill>
                <a:latin typeface="Open Sauce Bold"/>
              </a:rPr>
              <a:t>Functional Requirements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06472" y="861272"/>
            <a:ext cx="195177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Open Sauce Medium"/>
              </a:rPr>
              <a:t>Oddesy Travels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11637" y="5085912"/>
            <a:ext cx="3173730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View Travel Packages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25441" y="4457377"/>
            <a:ext cx="2415659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Search and Filter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25441" y="6364077"/>
            <a:ext cx="2518648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Package Booking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67897" y="5076912"/>
            <a:ext cx="3347085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Transportation Booking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77175" y="4482354"/>
            <a:ext cx="2955131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Payment Processing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25441" y="7012498"/>
            <a:ext cx="2035731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Hotel Booking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05520" y="6330270"/>
            <a:ext cx="3649504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User Profile Management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50856" y="6947992"/>
            <a:ext cx="2897267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Admin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05520" y="5718766"/>
            <a:ext cx="3309461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Notifications and Alerts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86791" y="5735516"/>
            <a:ext cx="3914418" cy="4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spc="-114">
                <a:solidFill>
                  <a:srgbClr val="000000"/>
                </a:solidFill>
                <a:latin typeface="Open Sauce"/>
              </a:rPr>
              <a:t>User Registration and Login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265909" y="1470510"/>
            <a:ext cx="236909" cy="23690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830496" y="1470510"/>
            <a:ext cx="236909" cy="23690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4705804" y="706941"/>
            <a:ext cx="624468" cy="624468"/>
          </a:xfrm>
          <a:custGeom>
            <a:avLst/>
            <a:gdLst/>
            <a:ahLst/>
            <a:cxnLst/>
            <a:rect r="r" b="b" t="t" l="l"/>
            <a:pathLst>
              <a:path h="624468" w="624468">
                <a:moveTo>
                  <a:pt x="0" y="0"/>
                </a:moveTo>
                <a:lnTo>
                  <a:pt x="624468" y="0"/>
                </a:lnTo>
                <a:lnTo>
                  <a:pt x="624468" y="624468"/>
                </a:lnTo>
                <a:lnTo>
                  <a:pt x="0" y="62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6790281" y="4583927"/>
            <a:ext cx="236909" cy="236909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790281" y="5188010"/>
            <a:ext cx="236909" cy="236909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790281" y="5851188"/>
            <a:ext cx="236909" cy="23690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790281" y="6514366"/>
            <a:ext cx="236909" cy="236909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6790281" y="7177544"/>
            <a:ext cx="236909" cy="236909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3068262" y="4568475"/>
            <a:ext cx="236909" cy="236909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3068262" y="5197010"/>
            <a:ext cx="236909" cy="236909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3068262" y="5824443"/>
            <a:ext cx="236909" cy="236909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3068262" y="6451877"/>
            <a:ext cx="236909" cy="236909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3068262" y="7079311"/>
            <a:ext cx="236909" cy="236909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0986" y="1028700"/>
            <a:ext cx="9402989" cy="693470"/>
            <a:chOff x="0" y="0"/>
            <a:chExt cx="12537319" cy="9246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77286"/>
              <a:ext cx="1080057" cy="770054"/>
            </a:xfrm>
            <a:custGeom>
              <a:avLst/>
              <a:gdLst/>
              <a:ahLst/>
              <a:cxnLst/>
              <a:rect r="r" b="b" t="t" l="l"/>
              <a:pathLst>
                <a:path h="770054" w="1080057">
                  <a:moveTo>
                    <a:pt x="0" y="0"/>
                  </a:moveTo>
                  <a:lnTo>
                    <a:pt x="1080057" y="0"/>
                  </a:lnTo>
                  <a:lnTo>
                    <a:pt x="1080057" y="770054"/>
                  </a:lnTo>
                  <a:lnTo>
                    <a:pt x="0" y="770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80057" y="-85725"/>
              <a:ext cx="11457261" cy="1010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5"/>
                </a:lnSpc>
              </a:pPr>
              <a:r>
                <a:rPr lang="en-US" sz="4553">
                  <a:solidFill>
                    <a:srgbClr val="000000"/>
                  </a:solidFill>
                  <a:latin typeface="Canva Sans Bold"/>
                </a:rPr>
                <a:t> Non Functional Requirements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26564" y="3026609"/>
            <a:ext cx="4590121" cy="47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0000"/>
                </a:solidFill>
                <a:latin typeface="Canva Sans"/>
              </a:rPr>
              <a:t>Multilingual Support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07846"/>
            <a:ext cx="4590121" cy="47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0000"/>
                </a:solidFill>
                <a:latin typeface="Canva Sans"/>
              </a:rPr>
              <a:t>Fast Response Time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6564" y="4389083"/>
            <a:ext cx="5729809" cy="47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0000"/>
                </a:solidFill>
                <a:latin typeface="Canva Sans"/>
              </a:rPr>
              <a:t>Support for Long Input Lists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6738" y="5070320"/>
            <a:ext cx="6531811" cy="47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0000"/>
                </a:solidFill>
                <a:latin typeface="Canva Sans"/>
              </a:rPr>
              <a:t>No Automatic Alteration of Task List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738" y="5751557"/>
            <a:ext cx="6215231" cy="47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0000"/>
                </a:solidFill>
                <a:latin typeface="Canva Sans"/>
              </a:rPr>
              <a:t>Instant Restart Without Data Loss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26564" y="2500469"/>
            <a:ext cx="260722" cy="226744"/>
            <a:chOff x="0" y="0"/>
            <a:chExt cx="934597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4597" cy="812800"/>
            </a:xfrm>
            <a:custGeom>
              <a:avLst/>
              <a:gdLst/>
              <a:ahLst/>
              <a:cxnLst/>
              <a:rect r="r" b="b" t="t" l="l"/>
              <a:pathLst>
                <a:path h="812800" w="934597">
                  <a:moveTo>
                    <a:pt x="467299" y="0"/>
                  </a:moveTo>
                  <a:cubicBezTo>
                    <a:pt x="209217" y="0"/>
                    <a:pt x="0" y="181951"/>
                    <a:pt x="0" y="406400"/>
                  </a:cubicBezTo>
                  <a:cubicBezTo>
                    <a:pt x="0" y="630849"/>
                    <a:pt x="209217" y="812800"/>
                    <a:pt x="467299" y="812800"/>
                  </a:cubicBezTo>
                  <a:cubicBezTo>
                    <a:pt x="725380" y="812800"/>
                    <a:pt x="934597" y="630849"/>
                    <a:pt x="934597" y="406400"/>
                  </a:cubicBezTo>
                  <a:cubicBezTo>
                    <a:pt x="934597" y="181951"/>
                    <a:pt x="725380" y="0"/>
                    <a:pt x="467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87618" y="38100"/>
              <a:ext cx="759360" cy="698500"/>
            </a:xfrm>
            <a:prstGeom prst="rect">
              <a:avLst/>
            </a:prstGeom>
          </p:spPr>
          <p:txBody>
            <a:bodyPr anchor="ctr" rtlCol="false" tIns="59098" lIns="59098" bIns="59098" rIns="59098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6564" y="3181706"/>
            <a:ext cx="260722" cy="226744"/>
            <a:chOff x="0" y="0"/>
            <a:chExt cx="934597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4597" cy="812800"/>
            </a:xfrm>
            <a:custGeom>
              <a:avLst/>
              <a:gdLst/>
              <a:ahLst/>
              <a:cxnLst/>
              <a:rect r="r" b="b" t="t" l="l"/>
              <a:pathLst>
                <a:path h="812800" w="934597">
                  <a:moveTo>
                    <a:pt x="467299" y="0"/>
                  </a:moveTo>
                  <a:cubicBezTo>
                    <a:pt x="209217" y="0"/>
                    <a:pt x="0" y="181951"/>
                    <a:pt x="0" y="406400"/>
                  </a:cubicBezTo>
                  <a:cubicBezTo>
                    <a:pt x="0" y="630849"/>
                    <a:pt x="209217" y="812800"/>
                    <a:pt x="467299" y="812800"/>
                  </a:cubicBezTo>
                  <a:cubicBezTo>
                    <a:pt x="725380" y="812800"/>
                    <a:pt x="934597" y="630849"/>
                    <a:pt x="934597" y="406400"/>
                  </a:cubicBezTo>
                  <a:cubicBezTo>
                    <a:pt x="934597" y="181951"/>
                    <a:pt x="725380" y="0"/>
                    <a:pt x="467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87618" y="38100"/>
              <a:ext cx="759360" cy="698500"/>
            </a:xfrm>
            <a:prstGeom prst="rect">
              <a:avLst/>
            </a:prstGeom>
          </p:spPr>
          <p:txBody>
            <a:bodyPr anchor="ctr" rtlCol="false" tIns="59098" lIns="59098" bIns="59098" rIns="59098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6564" y="3862943"/>
            <a:ext cx="260722" cy="226744"/>
            <a:chOff x="0" y="0"/>
            <a:chExt cx="934597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4597" cy="812800"/>
            </a:xfrm>
            <a:custGeom>
              <a:avLst/>
              <a:gdLst/>
              <a:ahLst/>
              <a:cxnLst/>
              <a:rect r="r" b="b" t="t" l="l"/>
              <a:pathLst>
                <a:path h="812800" w="934597">
                  <a:moveTo>
                    <a:pt x="467299" y="0"/>
                  </a:moveTo>
                  <a:cubicBezTo>
                    <a:pt x="209217" y="0"/>
                    <a:pt x="0" y="181951"/>
                    <a:pt x="0" y="406400"/>
                  </a:cubicBezTo>
                  <a:cubicBezTo>
                    <a:pt x="0" y="630849"/>
                    <a:pt x="209217" y="812800"/>
                    <a:pt x="467299" y="812800"/>
                  </a:cubicBezTo>
                  <a:cubicBezTo>
                    <a:pt x="725380" y="812800"/>
                    <a:pt x="934597" y="630849"/>
                    <a:pt x="934597" y="406400"/>
                  </a:cubicBezTo>
                  <a:cubicBezTo>
                    <a:pt x="934597" y="181951"/>
                    <a:pt x="725380" y="0"/>
                    <a:pt x="467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87618" y="38100"/>
              <a:ext cx="759360" cy="698500"/>
            </a:xfrm>
            <a:prstGeom prst="rect">
              <a:avLst/>
            </a:prstGeom>
          </p:spPr>
          <p:txBody>
            <a:bodyPr anchor="ctr" rtlCol="false" tIns="59098" lIns="59098" bIns="59098" rIns="59098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26564" y="4544180"/>
            <a:ext cx="260722" cy="226744"/>
            <a:chOff x="0" y="0"/>
            <a:chExt cx="934597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4597" cy="812800"/>
            </a:xfrm>
            <a:custGeom>
              <a:avLst/>
              <a:gdLst/>
              <a:ahLst/>
              <a:cxnLst/>
              <a:rect r="r" b="b" t="t" l="l"/>
              <a:pathLst>
                <a:path h="812800" w="934597">
                  <a:moveTo>
                    <a:pt x="467299" y="0"/>
                  </a:moveTo>
                  <a:cubicBezTo>
                    <a:pt x="209217" y="0"/>
                    <a:pt x="0" y="181951"/>
                    <a:pt x="0" y="406400"/>
                  </a:cubicBezTo>
                  <a:cubicBezTo>
                    <a:pt x="0" y="630849"/>
                    <a:pt x="209217" y="812800"/>
                    <a:pt x="467299" y="812800"/>
                  </a:cubicBezTo>
                  <a:cubicBezTo>
                    <a:pt x="725380" y="812800"/>
                    <a:pt x="934597" y="630849"/>
                    <a:pt x="934597" y="406400"/>
                  </a:cubicBezTo>
                  <a:cubicBezTo>
                    <a:pt x="934597" y="181951"/>
                    <a:pt x="725380" y="0"/>
                    <a:pt x="467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87618" y="38100"/>
              <a:ext cx="759360" cy="698500"/>
            </a:xfrm>
            <a:prstGeom prst="rect">
              <a:avLst/>
            </a:prstGeom>
          </p:spPr>
          <p:txBody>
            <a:bodyPr anchor="ctr" rtlCol="false" tIns="59098" lIns="59098" bIns="59098" rIns="59098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26564" y="5225417"/>
            <a:ext cx="260722" cy="226744"/>
            <a:chOff x="0" y="0"/>
            <a:chExt cx="934597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34597" cy="812800"/>
            </a:xfrm>
            <a:custGeom>
              <a:avLst/>
              <a:gdLst/>
              <a:ahLst/>
              <a:cxnLst/>
              <a:rect r="r" b="b" t="t" l="l"/>
              <a:pathLst>
                <a:path h="812800" w="934597">
                  <a:moveTo>
                    <a:pt x="467299" y="0"/>
                  </a:moveTo>
                  <a:cubicBezTo>
                    <a:pt x="209217" y="0"/>
                    <a:pt x="0" y="181951"/>
                    <a:pt x="0" y="406400"/>
                  </a:cubicBezTo>
                  <a:cubicBezTo>
                    <a:pt x="0" y="630849"/>
                    <a:pt x="209217" y="812800"/>
                    <a:pt x="467299" y="812800"/>
                  </a:cubicBezTo>
                  <a:cubicBezTo>
                    <a:pt x="725380" y="812800"/>
                    <a:pt x="934597" y="630849"/>
                    <a:pt x="934597" y="406400"/>
                  </a:cubicBezTo>
                  <a:cubicBezTo>
                    <a:pt x="934597" y="181951"/>
                    <a:pt x="725380" y="0"/>
                    <a:pt x="467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87618" y="38100"/>
              <a:ext cx="759360" cy="698500"/>
            </a:xfrm>
            <a:prstGeom prst="rect">
              <a:avLst/>
            </a:prstGeom>
          </p:spPr>
          <p:txBody>
            <a:bodyPr anchor="ctr" rtlCol="false" tIns="59098" lIns="59098" bIns="59098" rIns="59098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26564" y="5906654"/>
            <a:ext cx="260722" cy="226744"/>
            <a:chOff x="0" y="0"/>
            <a:chExt cx="934597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34597" cy="812800"/>
            </a:xfrm>
            <a:custGeom>
              <a:avLst/>
              <a:gdLst/>
              <a:ahLst/>
              <a:cxnLst/>
              <a:rect r="r" b="b" t="t" l="l"/>
              <a:pathLst>
                <a:path h="812800" w="934597">
                  <a:moveTo>
                    <a:pt x="467299" y="0"/>
                  </a:moveTo>
                  <a:cubicBezTo>
                    <a:pt x="209217" y="0"/>
                    <a:pt x="0" y="181951"/>
                    <a:pt x="0" y="406400"/>
                  </a:cubicBezTo>
                  <a:cubicBezTo>
                    <a:pt x="0" y="630849"/>
                    <a:pt x="209217" y="812800"/>
                    <a:pt x="467299" y="812800"/>
                  </a:cubicBezTo>
                  <a:cubicBezTo>
                    <a:pt x="725380" y="812800"/>
                    <a:pt x="934597" y="630849"/>
                    <a:pt x="934597" y="406400"/>
                  </a:cubicBezTo>
                  <a:cubicBezTo>
                    <a:pt x="934597" y="181951"/>
                    <a:pt x="725380" y="0"/>
                    <a:pt x="467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87618" y="38100"/>
              <a:ext cx="759360" cy="698500"/>
            </a:xfrm>
            <a:prstGeom prst="rect">
              <a:avLst/>
            </a:prstGeom>
          </p:spPr>
          <p:txBody>
            <a:bodyPr anchor="ctr" rtlCol="false" tIns="59098" lIns="59098" bIns="59098" rIns="59098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26564" y="6587891"/>
            <a:ext cx="260722" cy="226744"/>
            <a:chOff x="0" y="0"/>
            <a:chExt cx="934597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34597" cy="812800"/>
            </a:xfrm>
            <a:custGeom>
              <a:avLst/>
              <a:gdLst/>
              <a:ahLst/>
              <a:cxnLst/>
              <a:rect r="r" b="b" t="t" l="l"/>
              <a:pathLst>
                <a:path h="812800" w="934597">
                  <a:moveTo>
                    <a:pt x="467299" y="0"/>
                  </a:moveTo>
                  <a:cubicBezTo>
                    <a:pt x="209217" y="0"/>
                    <a:pt x="0" y="181951"/>
                    <a:pt x="0" y="406400"/>
                  </a:cubicBezTo>
                  <a:cubicBezTo>
                    <a:pt x="0" y="630849"/>
                    <a:pt x="209217" y="812800"/>
                    <a:pt x="467299" y="812800"/>
                  </a:cubicBezTo>
                  <a:cubicBezTo>
                    <a:pt x="725380" y="812800"/>
                    <a:pt x="934597" y="630849"/>
                    <a:pt x="934597" y="406400"/>
                  </a:cubicBezTo>
                  <a:cubicBezTo>
                    <a:pt x="934597" y="181951"/>
                    <a:pt x="725380" y="0"/>
                    <a:pt x="4672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87618" y="38100"/>
              <a:ext cx="759360" cy="698500"/>
            </a:xfrm>
            <a:prstGeom prst="rect">
              <a:avLst/>
            </a:prstGeom>
          </p:spPr>
          <p:txBody>
            <a:bodyPr anchor="ctr" rtlCol="false" tIns="59098" lIns="59098" bIns="59098" rIns="59098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723186" y="2199808"/>
            <a:ext cx="7991209" cy="7058492"/>
          </a:xfrm>
          <a:custGeom>
            <a:avLst/>
            <a:gdLst/>
            <a:ahLst/>
            <a:cxnLst/>
            <a:rect r="r" b="b" t="t" l="l"/>
            <a:pathLst>
              <a:path h="7058492" w="7991209">
                <a:moveTo>
                  <a:pt x="0" y="0"/>
                </a:moveTo>
                <a:lnTo>
                  <a:pt x="7991209" y="0"/>
                </a:lnTo>
                <a:lnTo>
                  <a:pt x="7991209" y="7058492"/>
                </a:lnTo>
                <a:lnTo>
                  <a:pt x="0" y="7058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113" t="0" r="-16113" b="0"/>
            </a:stretch>
          </a:blipFill>
          <a:ln w="952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35" id="35"/>
          <p:cNvSpPr txBox="true"/>
          <p:nvPr/>
        </p:nvSpPr>
        <p:spPr>
          <a:xfrm rot="0">
            <a:off x="1646363" y="6431371"/>
            <a:ext cx="7819648" cy="97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6"/>
              </a:lnSpc>
            </a:pPr>
            <a:r>
              <a:rPr lang="en-US" sz="2797">
                <a:solidFill>
                  <a:srgbClr val="000000"/>
                </a:solidFill>
                <a:latin typeface="Canva Sans"/>
              </a:rPr>
              <a:t>Usable by All Users Regardless of Technical Knowledge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46363" y="2345372"/>
            <a:ext cx="6272186" cy="47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>
                <a:solidFill>
                  <a:srgbClr val="000000"/>
                </a:solidFill>
                <a:latin typeface="Canva Sans"/>
              </a:rPr>
              <a:t>Pleasant and User-Friendly Interface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16466"/>
            <a:ext cx="2576246" cy="624468"/>
            <a:chOff x="0" y="0"/>
            <a:chExt cx="3434995" cy="8326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90962" y="3508473"/>
            <a:ext cx="270185" cy="2701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90962" y="4196670"/>
            <a:ext cx="270185" cy="27018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90962" y="4879644"/>
            <a:ext cx="270185" cy="27018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90962" y="5455995"/>
            <a:ext cx="270185" cy="27018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90962" y="6113499"/>
            <a:ext cx="270185" cy="27018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07566" y="2596168"/>
            <a:ext cx="8278500" cy="6260023"/>
          </a:xfrm>
          <a:custGeom>
            <a:avLst/>
            <a:gdLst/>
            <a:ahLst/>
            <a:cxnLst/>
            <a:rect r="r" b="b" t="t" l="l"/>
            <a:pathLst>
              <a:path h="6260023" w="8278500">
                <a:moveTo>
                  <a:pt x="0" y="0"/>
                </a:moveTo>
                <a:lnTo>
                  <a:pt x="8278500" y="0"/>
                </a:lnTo>
                <a:lnTo>
                  <a:pt x="8278500" y="6260023"/>
                </a:lnTo>
                <a:lnTo>
                  <a:pt x="0" y="6260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44" t="-835" r="-7244" b="0"/>
            </a:stretch>
          </a:blipFill>
          <a:ln w="952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5434378" y="784032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162294" y="1215147"/>
            <a:ext cx="8917432" cy="723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74"/>
              </a:lnSpc>
            </a:pPr>
            <a:r>
              <a:rPr lang="en-US" sz="4977" spc="-223">
                <a:solidFill>
                  <a:srgbClr val="000000"/>
                </a:solidFill>
                <a:latin typeface="Open Sauce Bold"/>
              </a:rPr>
              <a:t>User Requirements Defination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26324" y="3380832"/>
            <a:ext cx="4589895" cy="47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sz="2738" spc="-123">
                <a:solidFill>
                  <a:srgbClr val="000000"/>
                </a:solidFill>
                <a:latin typeface="Open Sauce"/>
              </a:rPr>
              <a:t>User Registration and Login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27823" y="4056268"/>
            <a:ext cx="5667851" cy="49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908" spc="-130">
                <a:solidFill>
                  <a:srgbClr val="000000"/>
                </a:solidFill>
                <a:latin typeface="Open Sauce"/>
              </a:rPr>
              <a:t>Browse and View Travel Packages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27823" y="4753665"/>
            <a:ext cx="3674864" cy="49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908" spc="-130">
                <a:solidFill>
                  <a:srgbClr val="000000"/>
                </a:solidFill>
                <a:latin typeface="Open Sauce"/>
              </a:rPr>
              <a:t>Book Travel Packages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27823" y="5330016"/>
            <a:ext cx="3906441" cy="49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908" spc="-130">
                <a:solidFill>
                  <a:srgbClr val="000000"/>
                </a:solidFill>
                <a:latin typeface="Open Sauce"/>
              </a:rPr>
              <a:t>Make Secure Payments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91678" y="5973098"/>
            <a:ext cx="2029182" cy="49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908" spc="-130">
                <a:solidFill>
                  <a:srgbClr val="000000"/>
                </a:solidFill>
                <a:latin typeface="Open Sauce"/>
              </a:rPr>
              <a:t>Book Hotels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40085" y="1739211"/>
            <a:ext cx="7618286" cy="7519089"/>
          </a:xfrm>
          <a:custGeom>
            <a:avLst/>
            <a:gdLst/>
            <a:ahLst/>
            <a:cxnLst/>
            <a:rect r="r" b="b" t="t" l="l"/>
            <a:pathLst>
              <a:path h="7519089" w="7618286">
                <a:moveTo>
                  <a:pt x="0" y="0"/>
                </a:moveTo>
                <a:lnTo>
                  <a:pt x="7618285" y="0"/>
                </a:lnTo>
                <a:lnTo>
                  <a:pt x="7618285" y="7519089"/>
                </a:lnTo>
                <a:lnTo>
                  <a:pt x="0" y="751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7819" y="984496"/>
            <a:ext cx="4928178" cy="526147"/>
            <a:chOff x="0" y="0"/>
            <a:chExt cx="6570904" cy="7015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46963"/>
              <a:ext cx="958044" cy="407604"/>
            </a:xfrm>
            <a:custGeom>
              <a:avLst/>
              <a:gdLst/>
              <a:ahLst/>
              <a:cxnLst/>
              <a:rect r="r" b="b" t="t" l="l"/>
              <a:pathLst>
                <a:path h="407604" w="958044">
                  <a:moveTo>
                    <a:pt x="0" y="0"/>
                  </a:moveTo>
                  <a:lnTo>
                    <a:pt x="958044" y="0"/>
                  </a:lnTo>
                  <a:lnTo>
                    <a:pt x="958044" y="407604"/>
                  </a:lnTo>
                  <a:lnTo>
                    <a:pt x="0" y="407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216608" y="-66675"/>
              <a:ext cx="5354295" cy="768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37"/>
                </a:lnSpc>
                <a:spcBef>
                  <a:spcPct val="0"/>
                </a:spcBef>
              </a:pPr>
              <a:r>
                <a:rPr lang="en-US" sz="3455">
                  <a:solidFill>
                    <a:srgbClr val="000000"/>
                  </a:solidFill>
                  <a:latin typeface="Canva Sans Bold"/>
                </a:rPr>
                <a:t>Logical Structure :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1374" y="2357979"/>
            <a:ext cx="13109803" cy="6576582"/>
          </a:xfrm>
          <a:custGeom>
            <a:avLst/>
            <a:gdLst/>
            <a:ahLst/>
            <a:cxnLst/>
            <a:rect r="r" b="b" t="t" l="l"/>
            <a:pathLst>
              <a:path h="6576582" w="13109803">
                <a:moveTo>
                  <a:pt x="0" y="0"/>
                </a:moveTo>
                <a:lnTo>
                  <a:pt x="13109803" y="0"/>
                </a:lnTo>
                <a:lnTo>
                  <a:pt x="13109803" y="6576582"/>
                </a:lnTo>
                <a:lnTo>
                  <a:pt x="0" y="657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6791" y="942975"/>
            <a:ext cx="4935932" cy="65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04"/>
              </a:lnSpc>
              <a:spcBef>
                <a:spcPct val="0"/>
              </a:spcBef>
            </a:pPr>
            <a:r>
              <a:rPr lang="en-US" sz="3717">
                <a:solidFill>
                  <a:srgbClr val="000000"/>
                </a:solidFill>
                <a:latin typeface="Canva Sans Bold"/>
              </a:rPr>
              <a:t>System Environment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1099829" y="767871"/>
            <a:ext cx="459755" cy="119416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683054" y="672261"/>
            <a:ext cx="2576246" cy="624468"/>
            <a:chOff x="0" y="0"/>
            <a:chExt cx="3434995" cy="8326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832624" y="247075"/>
              <a:ext cx="260237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uce Medium"/>
                </a:rPr>
                <a:t>Oddesy Travels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2624" cy="832624"/>
            </a:xfrm>
            <a:custGeom>
              <a:avLst/>
              <a:gdLst/>
              <a:ahLst/>
              <a:cxnLst/>
              <a:rect r="r" b="b" t="t" l="l"/>
              <a:pathLst>
                <a:path h="832624" w="832624">
                  <a:moveTo>
                    <a:pt x="0" y="0"/>
                  </a:moveTo>
                  <a:lnTo>
                    <a:pt x="832624" y="0"/>
                  </a:lnTo>
                  <a:lnTo>
                    <a:pt x="832624" y="832624"/>
                  </a:lnTo>
                  <a:lnTo>
                    <a:pt x="0" y="832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DAGI-hJfhKs</dc:identifier>
  <dcterms:modified xsi:type="dcterms:W3CDTF">2011-08-01T06:04:30Z</dcterms:modified>
  <cp:revision>1</cp:revision>
  <dc:title>SRS_Presentation</dc:title>
</cp:coreProperties>
</file>